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600650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25" d="100"/>
          <a:sy n="25" d="100"/>
        </p:scale>
        <p:origin x="106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5049" y="8248329"/>
            <a:ext cx="26010553" cy="17546649"/>
          </a:xfrm>
        </p:spPr>
        <p:txBody>
          <a:bodyPr anchor="b"/>
          <a:lstStyle>
            <a:lvl1pPr algn="ctr"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5081" y="26471644"/>
            <a:ext cx="22950488" cy="12168318"/>
          </a:xfrm>
        </p:spPr>
        <p:txBody>
          <a:bodyPr/>
          <a:lstStyle>
            <a:lvl1pPr marL="0" indent="0" algn="ctr">
              <a:buNone/>
              <a:defRPr sz="8032"/>
            </a:lvl1pPr>
            <a:lvl2pPr marL="1530020" indent="0" algn="ctr">
              <a:buNone/>
              <a:defRPr sz="6693"/>
            </a:lvl2pPr>
            <a:lvl3pPr marL="3060040" indent="0" algn="ctr">
              <a:buNone/>
              <a:defRPr sz="6024"/>
            </a:lvl3pPr>
            <a:lvl4pPr marL="4590059" indent="0" algn="ctr">
              <a:buNone/>
              <a:defRPr sz="5354"/>
            </a:lvl4pPr>
            <a:lvl5pPr marL="6120079" indent="0" algn="ctr">
              <a:buNone/>
              <a:defRPr sz="5354"/>
            </a:lvl5pPr>
            <a:lvl6pPr marL="7650099" indent="0" algn="ctr">
              <a:buNone/>
              <a:defRPr sz="5354"/>
            </a:lvl6pPr>
            <a:lvl7pPr marL="9180119" indent="0" algn="ctr">
              <a:buNone/>
              <a:defRPr sz="5354"/>
            </a:lvl7pPr>
            <a:lvl8pPr marL="10710139" indent="0" algn="ctr">
              <a:buNone/>
              <a:defRPr sz="5354"/>
            </a:lvl8pPr>
            <a:lvl9pPr marL="12240158" indent="0" algn="ctr">
              <a:buNone/>
              <a:defRPr sz="5354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06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3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898592" y="2683331"/>
            <a:ext cx="6598265" cy="4271162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3797" y="2683331"/>
            <a:ext cx="19412287" cy="4271162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03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83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858" y="12565002"/>
            <a:ext cx="26393061" cy="20964976"/>
          </a:xfrm>
        </p:spPr>
        <p:txBody>
          <a:bodyPr anchor="b"/>
          <a:lstStyle>
            <a:lvl1pPr>
              <a:defRPr sz="2007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7858" y="33728315"/>
            <a:ext cx="26393061" cy="11024985"/>
          </a:xfrm>
        </p:spPr>
        <p:txBody>
          <a:bodyPr/>
          <a:lstStyle>
            <a:lvl1pPr marL="0" indent="0">
              <a:buNone/>
              <a:defRPr sz="8032">
                <a:solidFill>
                  <a:schemeClr val="tx1"/>
                </a:solidFill>
              </a:defRPr>
            </a:lvl1pPr>
            <a:lvl2pPr marL="1530020" indent="0">
              <a:buNone/>
              <a:defRPr sz="6693">
                <a:solidFill>
                  <a:schemeClr val="tx1">
                    <a:tint val="75000"/>
                  </a:schemeClr>
                </a:solidFill>
              </a:defRPr>
            </a:lvl2pPr>
            <a:lvl3pPr marL="3060040" indent="0">
              <a:buNone/>
              <a:defRPr sz="6024">
                <a:solidFill>
                  <a:schemeClr val="tx1">
                    <a:tint val="75000"/>
                  </a:schemeClr>
                </a:solidFill>
              </a:defRPr>
            </a:lvl3pPr>
            <a:lvl4pPr marL="459005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4pPr>
            <a:lvl5pPr marL="612007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5pPr>
            <a:lvl6pPr marL="765009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6pPr>
            <a:lvl7pPr marL="918011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7pPr>
            <a:lvl8pPr marL="10710139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8pPr>
            <a:lvl9pPr marL="12240158" indent="0">
              <a:buNone/>
              <a:defRPr sz="53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8397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3795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91579" y="13416653"/>
            <a:ext cx="13005276" cy="3197830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5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2683342"/>
            <a:ext cx="26393061" cy="974166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7784" y="12354992"/>
            <a:ext cx="12945507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7784" y="18409982"/>
            <a:ext cx="12945507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491581" y="12354992"/>
            <a:ext cx="13009262" cy="6054990"/>
          </a:xfrm>
        </p:spPr>
        <p:txBody>
          <a:bodyPr anchor="b"/>
          <a:lstStyle>
            <a:lvl1pPr marL="0" indent="0">
              <a:buNone/>
              <a:defRPr sz="8032" b="1"/>
            </a:lvl1pPr>
            <a:lvl2pPr marL="1530020" indent="0">
              <a:buNone/>
              <a:defRPr sz="6693" b="1"/>
            </a:lvl2pPr>
            <a:lvl3pPr marL="3060040" indent="0">
              <a:buNone/>
              <a:defRPr sz="6024" b="1"/>
            </a:lvl3pPr>
            <a:lvl4pPr marL="4590059" indent="0">
              <a:buNone/>
              <a:defRPr sz="5354" b="1"/>
            </a:lvl4pPr>
            <a:lvl5pPr marL="6120079" indent="0">
              <a:buNone/>
              <a:defRPr sz="5354" b="1"/>
            </a:lvl5pPr>
            <a:lvl6pPr marL="7650099" indent="0">
              <a:buNone/>
              <a:defRPr sz="5354" b="1"/>
            </a:lvl6pPr>
            <a:lvl7pPr marL="9180119" indent="0">
              <a:buNone/>
              <a:defRPr sz="5354" b="1"/>
            </a:lvl7pPr>
            <a:lvl8pPr marL="10710139" indent="0">
              <a:buNone/>
              <a:defRPr sz="5354" b="1"/>
            </a:lvl8pPr>
            <a:lvl9pPr marL="12240158" indent="0">
              <a:buNone/>
              <a:defRPr sz="5354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491581" y="18409982"/>
            <a:ext cx="13009262" cy="2707831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0259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2160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785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09262" y="7256671"/>
            <a:ext cx="15491579" cy="35816631"/>
          </a:xfrm>
        </p:spPr>
        <p:txBody>
          <a:bodyPr/>
          <a:lstStyle>
            <a:lvl1pPr>
              <a:defRPr sz="10709"/>
            </a:lvl1pPr>
            <a:lvl2pPr>
              <a:defRPr sz="9370"/>
            </a:lvl2pPr>
            <a:lvl3pPr>
              <a:defRPr sz="8032"/>
            </a:lvl3pPr>
            <a:lvl4pPr>
              <a:defRPr sz="6693"/>
            </a:lvl4pPr>
            <a:lvl5pPr>
              <a:defRPr sz="6693"/>
            </a:lvl5pPr>
            <a:lvl6pPr>
              <a:defRPr sz="6693"/>
            </a:lvl6pPr>
            <a:lvl7pPr>
              <a:defRPr sz="6693"/>
            </a:lvl7pPr>
            <a:lvl8pPr>
              <a:defRPr sz="6693"/>
            </a:lvl8pPr>
            <a:lvl9pPr>
              <a:defRPr sz="669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8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780" y="3359997"/>
            <a:ext cx="9869506" cy="11759988"/>
          </a:xfrm>
        </p:spPr>
        <p:txBody>
          <a:bodyPr anchor="b"/>
          <a:lstStyle>
            <a:lvl1pPr>
              <a:defRPr sz="1070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009262" y="7256671"/>
            <a:ext cx="15491579" cy="35816631"/>
          </a:xfrm>
        </p:spPr>
        <p:txBody>
          <a:bodyPr anchor="t"/>
          <a:lstStyle>
            <a:lvl1pPr marL="0" indent="0">
              <a:buNone/>
              <a:defRPr sz="10709"/>
            </a:lvl1pPr>
            <a:lvl2pPr marL="1530020" indent="0">
              <a:buNone/>
              <a:defRPr sz="9370"/>
            </a:lvl2pPr>
            <a:lvl3pPr marL="3060040" indent="0">
              <a:buNone/>
              <a:defRPr sz="8032"/>
            </a:lvl3pPr>
            <a:lvl4pPr marL="4590059" indent="0">
              <a:buNone/>
              <a:defRPr sz="6693"/>
            </a:lvl4pPr>
            <a:lvl5pPr marL="6120079" indent="0">
              <a:buNone/>
              <a:defRPr sz="6693"/>
            </a:lvl5pPr>
            <a:lvl6pPr marL="7650099" indent="0">
              <a:buNone/>
              <a:defRPr sz="6693"/>
            </a:lvl6pPr>
            <a:lvl7pPr marL="9180119" indent="0">
              <a:buNone/>
              <a:defRPr sz="6693"/>
            </a:lvl7pPr>
            <a:lvl8pPr marL="10710139" indent="0">
              <a:buNone/>
              <a:defRPr sz="6693"/>
            </a:lvl8pPr>
            <a:lvl9pPr marL="12240158" indent="0">
              <a:buNone/>
              <a:defRPr sz="6693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7780" y="15119985"/>
            <a:ext cx="9869506" cy="28011643"/>
          </a:xfrm>
        </p:spPr>
        <p:txBody>
          <a:bodyPr/>
          <a:lstStyle>
            <a:lvl1pPr marL="0" indent="0">
              <a:buNone/>
              <a:defRPr sz="5354"/>
            </a:lvl1pPr>
            <a:lvl2pPr marL="1530020" indent="0">
              <a:buNone/>
              <a:defRPr sz="4685"/>
            </a:lvl2pPr>
            <a:lvl3pPr marL="3060040" indent="0">
              <a:buNone/>
              <a:defRPr sz="4016"/>
            </a:lvl3pPr>
            <a:lvl4pPr marL="4590059" indent="0">
              <a:buNone/>
              <a:defRPr sz="3347"/>
            </a:lvl4pPr>
            <a:lvl5pPr marL="6120079" indent="0">
              <a:buNone/>
              <a:defRPr sz="3347"/>
            </a:lvl5pPr>
            <a:lvl6pPr marL="7650099" indent="0">
              <a:buNone/>
              <a:defRPr sz="3347"/>
            </a:lvl6pPr>
            <a:lvl7pPr marL="9180119" indent="0">
              <a:buNone/>
              <a:defRPr sz="3347"/>
            </a:lvl7pPr>
            <a:lvl8pPr marL="10710139" indent="0">
              <a:buNone/>
              <a:defRPr sz="3347"/>
            </a:lvl8pPr>
            <a:lvl9pPr marL="12240158" indent="0">
              <a:buNone/>
              <a:defRPr sz="3347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1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3795" y="2683342"/>
            <a:ext cx="26393061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3795" y="13416653"/>
            <a:ext cx="26393061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03795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5C80-3AFF-4D16-9737-B5EBD27733EA}" type="datetimeFigureOut">
              <a:rPr lang="zh-CN" altLang="en-US" smtClean="0"/>
              <a:t>2025/7/31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136466" y="46713298"/>
            <a:ext cx="10327719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11709" y="46713298"/>
            <a:ext cx="688514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5B92-BD26-4E2C-A99E-78EF1079A8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5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60040" rtl="0" eaLnBrk="1" latinLnBrk="0" hangingPunct="1">
        <a:lnSpc>
          <a:spcPct val="90000"/>
        </a:lnSpc>
        <a:spcBef>
          <a:spcPct val="0"/>
        </a:spcBef>
        <a:buNone/>
        <a:defRPr sz="1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5010" indent="-765010" algn="l" defTabSz="3060040" rtl="0" eaLnBrk="1" latinLnBrk="0" hangingPunct="1">
        <a:lnSpc>
          <a:spcPct val="90000"/>
        </a:lnSpc>
        <a:spcBef>
          <a:spcPts val="3347"/>
        </a:spcBef>
        <a:buFont typeface="Arial" panose="020B0604020202020204" pitchFamily="34" charset="0"/>
        <a:buChar char="•"/>
        <a:defRPr sz="9370" kern="1200">
          <a:solidFill>
            <a:schemeClr val="tx1"/>
          </a:solidFill>
          <a:latin typeface="+mn-lt"/>
          <a:ea typeface="+mn-ea"/>
          <a:cs typeface="+mn-cs"/>
        </a:defRPr>
      </a:lvl1pPr>
      <a:lvl2pPr marL="229503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2pPr>
      <a:lvl3pPr marL="3825050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693" kern="1200">
          <a:solidFill>
            <a:schemeClr val="tx1"/>
          </a:solidFill>
          <a:latin typeface="+mn-lt"/>
          <a:ea typeface="+mn-ea"/>
          <a:cs typeface="+mn-cs"/>
        </a:defRPr>
      </a:lvl3pPr>
      <a:lvl4pPr marL="535506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88508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841510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94512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1475149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3005168" indent="-765010" algn="l" defTabSz="3060040" rtl="0" eaLnBrk="1" latinLnBrk="0" hangingPunct="1">
        <a:lnSpc>
          <a:spcPct val="90000"/>
        </a:lnSpc>
        <a:spcBef>
          <a:spcPts val="1673"/>
        </a:spcBef>
        <a:buFont typeface="Arial" panose="020B0604020202020204" pitchFamily="34" charset="0"/>
        <a:buChar char="•"/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1pPr>
      <a:lvl2pPr marL="153002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2pPr>
      <a:lvl3pPr marL="3060040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3pPr>
      <a:lvl4pPr marL="459005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4pPr>
      <a:lvl5pPr marL="612007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5pPr>
      <a:lvl6pPr marL="765009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6pPr>
      <a:lvl7pPr marL="918011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7pPr>
      <a:lvl8pPr marL="10710139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8pPr>
      <a:lvl9pPr marL="12240158" algn="l" defTabSz="3060040" rtl="0" eaLnBrk="1" latinLnBrk="0" hangingPunct="1">
        <a:defRPr sz="60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msam@msamconf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B93AF0-6F76-16D3-EE9A-542085BC4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06728" y="2968490"/>
            <a:ext cx="16398249" cy="2171308"/>
          </a:xfrm>
        </p:spPr>
        <p:txBody>
          <a:bodyPr/>
          <a:lstStyle/>
          <a:p>
            <a:r>
              <a:rPr lang="en-US" altLang="zh-CN" sz="9703" dirty="0">
                <a:latin typeface="Palatino Linotype" pitchFamily="18" charset="0"/>
              </a:rPr>
              <a:t> Title Goes Here</a:t>
            </a:r>
            <a:endParaRPr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008C4CB4-9BE6-CC75-DBA8-1FBFD53C593B}"/>
              </a:ext>
            </a:extLst>
          </p:cNvPr>
          <p:cNvSpPr/>
          <p:nvPr/>
        </p:nvSpPr>
        <p:spPr>
          <a:xfrm>
            <a:off x="24355785" y="517241"/>
            <a:ext cx="5377679" cy="21713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19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8ED6BB8-FEC9-C6EC-BDE6-89E5B006C4EF}"/>
              </a:ext>
            </a:extLst>
          </p:cNvPr>
          <p:cNvSpPr txBox="1"/>
          <p:nvPr/>
        </p:nvSpPr>
        <p:spPr>
          <a:xfrm>
            <a:off x="25148654" y="729551"/>
            <a:ext cx="4059503" cy="1958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65" dirty="0">
                <a:latin typeface="Palatino Linotype" pitchFamily="18" charset="0"/>
              </a:rPr>
              <a:t>Paper</a:t>
            </a:r>
            <a:r>
              <a:rPr lang="en-US" altLang="zh-CN" sz="6065" dirty="0"/>
              <a:t> </a:t>
            </a:r>
            <a:r>
              <a:rPr lang="en-US" altLang="zh-CN" sz="6065" dirty="0">
                <a:latin typeface="Palatino Linotype" pitchFamily="18" charset="0"/>
              </a:rPr>
              <a:t>ID : </a:t>
            </a:r>
          </a:p>
          <a:p>
            <a:r>
              <a:rPr lang="en-US" altLang="zh-CN" sz="6065" dirty="0">
                <a:latin typeface="Palatino Linotype" pitchFamily="18" charset="0"/>
              </a:rPr>
              <a:t>MS****</a:t>
            </a:r>
            <a:endParaRPr lang="zh-CN" altLang="en-US" sz="6065" dirty="0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05BA1C0E-5D75-D7CA-F9F2-4A289ED43FB1}"/>
              </a:ext>
            </a:extLst>
          </p:cNvPr>
          <p:cNvSpPr/>
          <p:nvPr/>
        </p:nvSpPr>
        <p:spPr>
          <a:xfrm>
            <a:off x="1030166" y="6082870"/>
            <a:ext cx="8087003" cy="272295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9E7CA4B-BC91-6804-BA7B-4F3AB300072F}"/>
              </a:ext>
            </a:extLst>
          </p:cNvPr>
          <p:cNvSpPr txBox="1"/>
          <p:nvPr/>
        </p:nvSpPr>
        <p:spPr>
          <a:xfrm>
            <a:off x="1954396" y="6520523"/>
            <a:ext cx="6238546" cy="1585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51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4851" dirty="0">
                <a:latin typeface="Palatino Linotype" pitchFamily="18" charset="0"/>
              </a:rPr>
              <a:t>Goes here if any</a:t>
            </a:r>
            <a:endParaRPr lang="en-US" sz="485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41609E74-DE3F-5D63-1A93-4C70711C56A8}"/>
              </a:ext>
            </a:extLst>
          </p:cNvPr>
          <p:cNvSpPr/>
          <p:nvPr/>
        </p:nvSpPr>
        <p:spPr>
          <a:xfrm>
            <a:off x="10436296" y="5927181"/>
            <a:ext cx="19297168" cy="2917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0F2F4D0-71A6-1460-A770-BA6812018957}"/>
              </a:ext>
            </a:extLst>
          </p:cNvPr>
          <p:cNvSpPr txBox="1"/>
          <p:nvPr/>
        </p:nvSpPr>
        <p:spPr>
          <a:xfrm>
            <a:off x="12449706" y="6870657"/>
            <a:ext cx="12014979" cy="1492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549" dirty="0">
                <a:latin typeface="Palatino Linotype" pitchFamily="18" charset="0"/>
              </a:rPr>
              <a:t>Author’s Name/s Goes Here</a:t>
            </a:r>
          </a:p>
          <a:p>
            <a:pPr algn="ctr"/>
            <a:r>
              <a:rPr lang="en-US" altLang="zh-CN" sz="4549" dirty="0">
                <a:latin typeface="Palatino Linotype" pitchFamily="18" charset="0"/>
              </a:rPr>
              <a:t>Affiliations Go Here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3F1697C7-AA8C-1E72-D039-6E0CD05B08AA}"/>
              </a:ext>
            </a:extLst>
          </p:cNvPr>
          <p:cNvSpPr/>
          <p:nvPr/>
        </p:nvSpPr>
        <p:spPr>
          <a:xfrm>
            <a:off x="867186" y="9267199"/>
            <a:ext cx="1443314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6348935-EB22-29FF-5E21-802A82F14050}"/>
              </a:ext>
            </a:extLst>
          </p:cNvPr>
          <p:cNvSpPr/>
          <p:nvPr/>
        </p:nvSpPr>
        <p:spPr>
          <a:xfrm>
            <a:off x="15463304" y="9267199"/>
            <a:ext cx="14270160" cy="3919600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819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C4087F-F70A-926E-F224-C26A8D646ACE}"/>
              </a:ext>
            </a:extLst>
          </p:cNvPr>
          <p:cNvSpPr/>
          <p:nvPr/>
        </p:nvSpPr>
        <p:spPr>
          <a:xfrm>
            <a:off x="2066473" y="9267199"/>
            <a:ext cx="11044331" cy="1683418"/>
          </a:xfrm>
          <a:prstGeom prst="rect">
            <a:avLst/>
          </a:prstGeom>
          <a:solidFill>
            <a:srgbClr val="0070C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827C7BC5-F5C2-C710-BA1C-FC7E22E3E1A2}"/>
              </a:ext>
            </a:extLst>
          </p:cNvPr>
          <p:cNvSpPr/>
          <p:nvPr/>
        </p:nvSpPr>
        <p:spPr>
          <a:xfrm>
            <a:off x="2187781" y="22639554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A750783-B326-8C0A-B3C7-D67C650AE422}"/>
              </a:ext>
            </a:extLst>
          </p:cNvPr>
          <p:cNvSpPr/>
          <p:nvPr/>
        </p:nvSpPr>
        <p:spPr>
          <a:xfrm>
            <a:off x="2093514" y="35166159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3BFC65EE-7372-52BB-FDBA-4EC61DB3EE31}"/>
              </a:ext>
            </a:extLst>
          </p:cNvPr>
          <p:cNvSpPr/>
          <p:nvPr/>
        </p:nvSpPr>
        <p:spPr>
          <a:xfrm>
            <a:off x="16525466" y="33646191"/>
            <a:ext cx="11044331" cy="168341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19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1DF8214-AEC9-522F-3F19-6015110126B0}"/>
              </a:ext>
            </a:extLst>
          </p:cNvPr>
          <p:cNvSpPr txBox="1"/>
          <p:nvPr/>
        </p:nvSpPr>
        <p:spPr>
          <a:xfrm>
            <a:off x="4690516" y="9508377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Introduction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15E85A9D-19C9-FAD2-897B-FB9C12E51247}"/>
              </a:ext>
            </a:extLst>
          </p:cNvPr>
          <p:cNvSpPr txBox="1"/>
          <p:nvPr/>
        </p:nvSpPr>
        <p:spPr>
          <a:xfrm>
            <a:off x="1303362" y="12541151"/>
            <a:ext cx="13255175" cy="8337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5680" dirty="0">
                <a:latin typeface="Palatino Linotype" panose="02040502050505030304" pitchFamily="18" charset="0"/>
              </a:rPr>
              <a:t>The poster panel is </a:t>
            </a:r>
            <a:r>
              <a:rPr lang="en-US" altLang="zh-CN" sz="6000" b="1" i="0" dirty="0">
                <a:effectLst/>
                <a:latin typeface="Times New Roman" panose="02020603050405020304" pitchFamily="18" charset="0"/>
              </a:rPr>
              <a:t>210 cm (height) ×120 cm (width). </a:t>
            </a:r>
            <a:r>
              <a:rPr lang="en-AU" altLang="zh-CN" sz="5680" dirty="0">
                <a:latin typeface="Palatino Linotype" panose="02040502050505030304" pitchFamily="18" charset="0"/>
              </a:rPr>
              <a:t>The page size of this poster template is </a:t>
            </a:r>
            <a:r>
              <a:rPr lang="en-US" altLang="zh-CN" sz="5680" dirty="0">
                <a:solidFill>
                  <a:srgbClr val="FF0000"/>
                </a:solidFill>
                <a:latin typeface="Palatino Linotype" panose="02040502050505030304" pitchFamily="18" charset="0"/>
              </a:rPr>
              <a:t>85 cm (Width) × 140 cm (Height)</a:t>
            </a:r>
            <a:r>
              <a:rPr lang="en-AU" altLang="zh-CN" sz="5680" dirty="0">
                <a:latin typeface="Palatino Linotype" panose="02040502050505030304" pitchFamily="18" charset="0"/>
              </a:rPr>
              <a:t>. Do not change this page size</a:t>
            </a:r>
            <a:r>
              <a:rPr lang="en-US" altLang="zh-CN" sz="5680" dirty="0">
                <a:latin typeface="Palatino Linotype" panose="02040502050505030304" pitchFamily="18" charset="0"/>
              </a:rPr>
              <a:t>.  </a:t>
            </a:r>
            <a:endParaRPr lang="en-AU" altLang="zh-CN" sz="5680" dirty="0">
              <a:latin typeface="Palatino Linotype" panose="02040502050505030304" pitchFamily="18" charset="0"/>
              <a:ea typeface="宋体" pitchFamily="2" charset="-122"/>
            </a:endParaRPr>
          </a:p>
          <a:p>
            <a:endParaRPr lang="en-US" altLang="zh-CN" sz="5680" dirty="0">
              <a:latin typeface="Palatino Linotype" pitchFamily="18" charset="0"/>
            </a:endParaRPr>
          </a:p>
          <a:p>
            <a:r>
              <a:rPr lang="en-US" altLang="zh-CN" sz="568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  <a:p>
            <a:endParaRPr lang="en-US" sz="1819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CCE5700-E5BD-246B-ED51-9643BC5D839F}"/>
              </a:ext>
            </a:extLst>
          </p:cNvPr>
          <p:cNvSpPr txBox="1"/>
          <p:nvPr/>
        </p:nvSpPr>
        <p:spPr>
          <a:xfrm>
            <a:off x="5619057" y="22999516"/>
            <a:ext cx="7096760" cy="1140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813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Methods</a:t>
            </a:r>
            <a:endParaRPr lang="en-US" sz="6813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A6B2C1F-0B24-7932-BE8A-F280C9CC899E}"/>
              </a:ext>
            </a:extLst>
          </p:cNvPr>
          <p:cNvSpPr txBox="1"/>
          <p:nvPr/>
        </p:nvSpPr>
        <p:spPr>
          <a:xfrm>
            <a:off x="1245227" y="25199975"/>
            <a:ext cx="12923003" cy="736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Font: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Font Size:  no specific requirements</a:t>
            </a:r>
          </a:p>
          <a:p>
            <a:endParaRPr lang="en-US" altLang="zh-CN" sz="5679" dirty="0">
              <a:latin typeface="Palatino Linotype" pitchFamily="18" charset="0"/>
            </a:endParaRPr>
          </a:p>
          <a:p>
            <a:endParaRPr lang="en-US" altLang="zh-CN" sz="5679" dirty="0">
              <a:latin typeface="Palatino Linotype" pitchFamily="18" charset="0"/>
            </a:endParaRPr>
          </a:p>
          <a:p>
            <a:pPr marL="479216" indent="-479216">
              <a:buFont typeface="Wingdings" panose="05000000000000000000" pitchFamily="2" charset="2"/>
              <a:buChar char="Ø"/>
            </a:pPr>
            <a:r>
              <a:rPr lang="en-US" altLang="zh-CN" sz="5679" dirty="0">
                <a:latin typeface="Palatino Linotype" pitchFamily="18" charset="0"/>
              </a:rPr>
              <a:t>Keep body text left-aligned, do not justify text</a:t>
            </a:r>
          </a:p>
          <a:p>
            <a:endParaRPr lang="en-US" sz="1819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3826DA81-DF1B-F9B6-D4F5-71A9487800D6}"/>
              </a:ext>
            </a:extLst>
          </p:cNvPr>
          <p:cNvSpPr txBox="1"/>
          <p:nvPr/>
        </p:nvSpPr>
        <p:spPr>
          <a:xfrm>
            <a:off x="3714294" y="35457127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3C0FDC86-E5D8-9FD0-ABE5-7BC3073845D0}"/>
              </a:ext>
            </a:extLst>
          </p:cNvPr>
          <p:cNvSpPr txBox="1"/>
          <p:nvPr/>
        </p:nvSpPr>
        <p:spPr>
          <a:xfrm>
            <a:off x="1526299" y="39152930"/>
            <a:ext cx="13032238" cy="1840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679" dirty="0">
                <a:latin typeface="Palatino Linotype" pitchFamily="18" charset="0"/>
              </a:rPr>
              <a:t>The best type of image files to insert are JPEG or TIFF, JPEG format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D60AFE9-7C55-682E-A7A6-79F83146BB7A}"/>
              </a:ext>
            </a:extLst>
          </p:cNvPr>
          <p:cNvSpPr txBox="1"/>
          <p:nvPr/>
        </p:nvSpPr>
        <p:spPr>
          <a:xfrm>
            <a:off x="18827403" y="34047263"/>
            <a:ext cx="7707411" cy="1118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71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Conclusions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C16094FE-D14A-8EB5-02A9-2DCEE3FF1959}"/>
              </a:ext>
            </a:extLst>
          </p:cNvPr>
          <p:cNvSpPr txBox="1"/>
          <p:nvPr/>
        </p:nvSpPr>
        <p:spPr>
          <a:xfrm>
            <a:off x="16020214" y="37357093"/>
            <a:ext cx="13238510" cy="849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58" b="1" dirty="0"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based on the following criteria: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Novelty, originality, and creativity of the work;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Presentation of the work on the poster. Special emphasis will be the presence and explanation of the authors during their designated poster session;</a:t>
            </a:r>
          </a:p>
          <a:p>
            <a:pPr marL="976060" indent="-976060">
              <a:buFont typeface="Wingdings" pitchFamily="2" charset="2"/>
              <a:buChar char="ü"/>
            </a:pPr>
            <a:r>
              <a:rPr lang="en-US" altLang="zh-CN" sz="5458" dirty="0">
                <a:latin typeface="Palatino Linotype" pitchFamily="18" charset="0"/>
              </a:rPr>
              <a:t>Quality of the poster.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77B1641-42B2-4515-B5B7-BD7EE0F01F12}"/>
              </a:ext>
            </a:extLst>
          </p:cNvPr>
          <p:cNvSpPr txBox="1"/>
          <p:nvPr/>
        </p:nvSpPr>
        <p:spPr>
          <a:xfrm>
            <a:off x="15779914" y="7932543"/>
            <a:ext cx="13478810" cy="24851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6065" b="1" dirty="0">
              <a:latin typeface="Palatino Linotype" pitchFamily="18" charset="0"/>
            </a:endParaRPr>
          </a:p>
          <a:p>
            <a:endParaRPr lang="en-US" altLang="zh-CN" sz="6065" b="1" dirty="0">
              <a:latin typeface="Palatino Linotype" pitchFamily="18" charset="0"/>
            </a:endParaRPr>
          </a:p>
          <a:p>
            <a:r>
              <a:rPr lang="en-US" altLang="zh-CN" sz="6065" b="1" dirty="0">
                <a:latin typeface="Palatino Linotype" pitchFamily="18" charset="0"/>
              </a:rPr>
              <a:t>NOTE:</a:t>
            </a:r>
          </a:p>
          <a:p>
            <a:endParaRPr lang="en-US" altLang="zh-CN" sz="6065" dirty="0">
              <a:latin typeface="Palatino Linotype" pitchFamily="18" charset="0"/>
            </a:endParaRPr>
          </a:p>
          <a:p>
            <a:pPr algn="just"/>
            <a:r>
              <a:rPr lang="en-US" altLang="zh-CN" sz="6000" dirty="0">
                <a:latin typeface="Palatino Linotype" pitchFamily="18" charset="0"/>
              </a:rPr>
              <a:t>Please send your poster to the conference committee via e-mail: </a:t>
            </a:r>
            <a:r>
              <a:rPr lang="en-US" altLang="zh-CN" sz="6000" dirty="0">
                <a:latin typeface="Palatino Linotype" panose="02040502050505030304" pitchFamily="18" charset="0"/>
                <a:hlinkClick r:id="rId2"/>
              </a:rPr>
              <a:t>msam@msamconf.org</a:t>
            </a:r>
            <a:r>
              <a:rPr lang="en-US" altLang="zh-CN" sz="6000" dirty="0">
                <a:latin typeface="Palatino Linotype" panose="02040502050505030304" pitchFamily="18" charset="0"/>
              </a:rPr>
              <a:t> before </a:t>
            </a:r>
            <a:r>
              <a:rPr lang="en-US" altLang="zh-CN" sz="6000" dirty="0">
                <a:solidFill>
                  <a:srgbClr val="FF0000"/>
                </a:solidFill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.  We will print the poster for free and bring it to the conference site. For those who fail to complete the poster by </a:t>
            </a:r>
            <a:r>
              <a:rPr lang="en-US" altLang="zh-CN" sz="6000" b="1" dirty="0">
                <a:latin typeface="Palatino Linotype" pitchFamily="18" charset="0"/>
              </a:rPr>
              <a:t>June 5, 2026</a:t>
            </a:r>
            <a:r>
              <a:rPr lang="en-US" altLang="zh-CN" sz="6000" dirty="0">
                <a:latin typeface="Palatino Linotype" pitchFamily="18" charset="0"/>
              </a:rPr>
              <a:t>, please print the poster by yourself and bring it to the Conference Secretariat on the registration day.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pPr algn="just"/>
            <a:r>
              <a:rPr lang="en-US" altLang="zh-CN" sz="5458" dirty="0">
                <a:latin typeface="Palatino Linotype" pitchFamily="18" charset="0"/>
              </a:rPr>
              <a:t>Please ensure your paper ID (MS</a:t>
            </a:r>
            <a:r>
              <a:rPr lang="zh-CN" altLang="en-US" sz="5458" dirty="0">
                <a:latin typeface="Palatino Linotype" pitchFamily="18" charset="0"/>
              </a:rPr>
              <a:t>****</a:t>
            </a:r>
            <a:r>
              <a:rPr lang="en-US" altLang="zh-CN" sz="5458" dirty="0">
                <a:latin typeface="Palatino Linotype" pitchFamily="18" charset="0"/>
              </a:rPr>
              <a:t>) is shown correctly on the top of the poster. </a:t>
            </a:r>
            <a:r>
              <a:rPr lang="en-US" altLang="zh-CN" sz="5458" b="1" dirty="0">
                <a:solidFill>
                  <a:srgbClr val="FF0000"/>
                </a:solidFill>
                <a:latin typeface="Palatino Linotype" pitchFamily="18" charset="0"/>
              </a:rPr>
              <a:t>Best Poster(s) </a:t>
            </a:r>
            <a:r>
              <a:rPr lang="en-US" altLang="zh-CN" sz="5458" dirty="0">
                <a:latin typeface="Palatino Linotype" pitchFamily="18" charset="0"/>
              </a:rPr>
              <a:t>will be selected during the conference.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 is required to stand by his/her poster and communicates with the other participants who are interested in the poster. </a:t>
            </a:r>
          </a:p>
          <a:p>
            <a:endParaRPr lang="en-US" altLang="zh-CN" sz="5458" dirty="0">
              <a:latin typeface="Palatino Linotype" pitchFamily="18" charset="0"/>
            </a:endParaRPr>
          </a:p>
          <a:p>
            <a:r>
              <a:rPr lang="en-US" altLang="zh-CN" sz="5458" dirty="0">
                <a:latin typeface="Palatino Linotype" pitchFamily="18" charset="0"/>
              </a:rPr>
              <a:t>Presenters are responsible for removing their posters after presentation time.</a:t>
            </a:r>
          </a:p>
          <a:p>
            <a:endParaRPr lang="en-US" altLang="zh-CN" sz="5679" dirty="0">
              <a:latin typeface="Palatino Linotype" pitchFamily="18" charset="0"/>
            </a:endParaRPr>
          </a:p>
        </p:txBody>
      </p:sp>
      <p:pic>
        <p:nvPicPr>
          <p:cNvPr id="9" name="Picture 8" descr="A blue logo with text&#10;&#10;AI-generated content may be incorrect.">
            <a:extLst>
              <a:ext uri="{FF2B5EF4-FFF2-40B4-BE49-F238E27FC236}">
                <a16:creationId xmlns:a16="http://schemas.microsoft.com/office/drawing/2014/main" id="{964FB7D3-FD71-9B0D-E2F8-A8229A75AD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185" y="-15880"/>
            <a:ext cx="4034315" cy="4034315"/>
          </a:xfrm>
          <a:prstGeom prst="rect">
            <a:avLst/>
          </a:prstGeom>
        </p:spPr>
      </p:pic>
      <p:sp>
        <p:nvSpPr>
          <p:cNvPr id="27" name="TextBox 4">
            <a:extLst>
              <a:ext uri="{FF2B5EF4-FFF2-40B4-BE49-F238E27FC236}">
                <a16:creationId xmlns:a16="http://schemas.microsoft.com/office/drawing/2014/main" id="{E062E997-E6D7-26B2-5C6F-BFD028BFA453}"/>
              </a:ext>
            </a:extLst>
          </p:cNvPr>
          <p:cNvSpPr txBox="1"/>
          <p:nvPr/>
        </p:nvSpPr>
        <p:spPr>
          <a:xfrm>
            <a:off x="5955459" y="757926"/>
            <a:ext cx="46445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標楷體" pitchFamily="65" charset="-120"/>
                <a:cs typeface="Times New Roman" panose="02020603050405020304" pitchFamily="18" charset="0"/>
                <a:sym typeface="Arial" charset="0"/>
              </a:rPr>
              <a:t>MSAM 2026</a:t>
            </a:r>
          </a:p>
          <a:p>
            <a:r>
              <a:rPr lang="en-US" altLang="zh-CN" sz="4400" b="1" dirty="0"/>
              <a:t>July 15-18, 2026</a:t>
            </a:r>
            <a:endParaRPr lang="en-GB" altLang="zh-CN" sz="4400" b="1" dirty="0"/>
          </a:p>
          <a:p>
            <a:r>
              <a:rPr lang="en-GB" altLang="zh-CN" sz="4400" b="1" dirty="0"/>
              <a:t>Matsue, Japan</a:t>
            </a:r>
            <a:endParaRPr lang="en-US" altLang="zh-CN" sz="44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05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CAEACE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736</TotalTime>
  <Words>332</Words>
  <Application>Microsoft Office PowerPoint</Application>
  <PresentationFormat>Custom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標楷體</vt:lpstr>
      <vt:lpstr>Arial</vt:lpstr>
      <vt:lpstr>Calibri</vt:lpstr>
      <vt:lpstr>Calibri Light</vt:lpstr>
      <vt:lpstr>Palatino Linotype</vt:lpstr>
      <vt:lpstr>Times New Roman</vt:lpstr>
      <vt:lpstr>Wingdings</vt:lpstr>
      <vt:lpstr>Office 主题​​</vt:lpstr>
      <vt:lpstr> Title Goes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zhjd89@163.com</dc:creator>
  <cp:lastModifiedBy>cmse@academicconf.com</cp:lastModifiedBy>
  <cp:revision>16</cp:revision>
  <dcterms:created xsi:type="dcterms:W3CDTF">2023-01-31T06:18:46Z</dcterms:created>
  <dcterms:modified xsi:type="dcterms:W3CDTF">2025-07-31T04:07:15Z</dcterms:modified>
</cp:coreProperties>
</file>